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2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3.xml" ContentType="application/vnd.openxmlformats-officedocument.themeOverr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4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16"/>
  </p:notesMasterIdLst>
  <p:sldIdLst>
    <p:sldId id="325" r:id="rId2"/>
    <p:sldId id="287" r:id="rId3"/>
    <p:sldId id="286" r:id="rId4"/>
    <p:sldId id="315" r:id="rId5"/>
    <p:sldId id="314" r:id="rId6"/>
    <p:sldId id="316" r:id="rId7"/>
    <p:sldId id="317" r:id="rId8"/>
    <p:sldId id="318" r:id="rId9"/>
    <p:sldId id="319" r:id="rId10"/>
    <p:sldId id="320" r:id="rId11"/>
    <p:sldId id="321" r:id="rId12"/>
    <p:sldId id="322" r:id="rId13"/>
    <p:sldId id="323" r:id="rId14"/>
    <p:sldId id="324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452"/>
    <p:restoredTop sz="94762"/>
  </p:normalViewPr>
  <p:slideViewPr>
    <p:cSldViewPr>
      <p:cViewPr varScale="1">
        <p:scale>
          <a:sx n="59" d="100"/>
          <a:sy n="59" d="100"/>
        </p:scale>
        <p:origin x="984" y="5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\\ad.smith.edu\Files\Home\twildhag\Stats%20Text%20Book\Ancillaries\Practice%20Problems\Ch%203\PewGenerationProblemsData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Book3" TargetMode="Externa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Book3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Book3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Sheet1!$G$2</c:f>
              <c:strCache>
                <c:ptCount val="1"/>
                <c:pt idx="0">
                  <c:v>Oppose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Sheet1!$F$3:$F$6</c:f>
              <c:strCache>
                <c:ptCount val="4"/>
                <c:pt idx="0">
                  <c:v>Millenial</c:v>
                </c:pt>
                <c:pt idx="1">
                  <c:v>Generation X</c:v>
                </c:pt>
                <c:pt idx="2">
                  <c:v>Boomer</c:v>
                </c:pt>
                <c:pt idx="3">
                  <c:v>Silent</c:v>
                </c:pt>
              </c:strCache>
            </c:strRef>
          </c:cat>
          <c:val>
            <c:numRef>
              <c:f>Sheet1!$G$3:$G$6</c:f>
              <c:numCache>
                <c:formatCode>General</c:formatCode>
                <c:ptCount val="4"/>
                <c:pt idx="0">
                  <c:v>72</c:v>
                </c:pt>
                <c:pt idx="1">
                  <c:v>60</c:v>
                </c:pt>
                <c:pt idx="2">
                  <c:v>49</c:v>
                </c:pt>
                <c:pt idx="3">
                  <c:v>47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E88-4371-8F8F-18233218CA65}"/>
            </c:ext>
          </c:extLst>
        </c:ser>
        <c:ser>
          <c:idx val="1"/>
          <c:order val="1"/>
          <c:tx>
            <c:strRef>
              <c:f>Sheet1!$H$2</c:f>
              <c:strCache>
                <c:ptCount val="1"/>
                <c:pt idx="0">
                  <c:v>Favor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ctr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Sheet1!$F$3:$F$6</c:f>
              <c:strCache>
                <c:ptCount val="4"/>
                <c:pt idx="0">
                  <c:v>Millenial</c:v>
                </c:pt>
                <c:pt idx="1">
                  <c:v>Generation X</c:v>
                </c:pt>
                <c:pt idx="2">
                  <c:v>Boomer</c:v>
                </c:pt>
                <c:pt idx="3">
                  <c:v>Silent</c:v>
                </c:pt>
              </c:strCache>
            </c:strRef>
          </c:cat>
          <c:val>
            <c:numRef>
              <c:f>Sheet1!$H$3:$H$6</c:f>
              <c:numCache>
                <c:formatCode>General</c:formatCode>
                <c:ptCount val="4"/>
                <c:pt idx="0">
                  <c:v>28</c:v>
                </c:pt>
                <c:pt idx="1">
                  <c:v>40</c:v>
                </c:pt>
                <c:pt idx="2">
                  <c:v>51</c:v>
                </c:pt>
                <c:pt idx="3">
                  <c:v>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E88-4371-8F8F-18233218CA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42059760"/>
        <c:axId val="642060152"/>
      </c:barChart>
      <c:catAx>
        <c:axId val="6420597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060152"/>
        <c:crosses val="autoZero"/>
        <c:auto val="1"/>
        <c:lblAlgn val="ctr"/>
        <c:lblOffset val="100"/>
        <c:noMultiLvlLbl val="0"/>
      </c:catAx>
      <c:valAx>
        <c:axId val="642060152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05976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Police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33</c:v>
                </c:pt>
                <c:pt idx="1">
                  <c:v>10</c:v>
                </c:pt>
                <c:pt idx="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747-4583-806C-2386A1952CD9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59</c:v>
                </c:pt>
                <c:pt idx="1">
                  <c:v>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747-4583-806C-2386A1952CD9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42062112"/>
        <c:axId val="642062504"/>
      </c:barChart>
      <c:catAx>
        <c:axId val="642062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062504"/>
        <c:crosses val="autoZero"/>
        <c:auto val="1"/>
        <c:lblAlgn val="ctr"/>
        <c:lblOffset val="100"/>
        <c:noMultiLvlLbl val="0"/>
      </c:catAx>
      <c:valAx>
        <c:axId val="64206250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062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Police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33</c:v>
                </c:pt>
                <c:pt idx="1">
                  <c:v>10</c:v>
                </c:pt>
                <c:pt idx="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950-4E85-BB10-C1DF1610310C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59</c:v>
                </c:pt>
                <c:pt idx="1">
                  <c:v>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950-4E85-BB10-C1DF1610310C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42061328"/>
        <c:axId val="731726896"/>
      </c:barChart>
      <c:catAx>
        <c:axId val="642061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726896"/>
        <c:crosses val="autoZero"/>
        <c:auto val="1"/>
        <c:lblAlgn val="ctr"/>
        <c:lblOffset val="100"/>
        <c:noMultiLvlLbl val="0"/>
      </c:catAx>
      <c:valAx>
        <c:axId val="731726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2061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Police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33</c:v>
                </c:pt>
                <c:pt idx="1">
                  <c:v>10</c:v>
                </c:pt>
                <c:pt idx="2">
                  <c:v>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D0D-4AF0-9E55-4BEB7472D6C0}"/>
            </c:ext>
          </c:extLst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Public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Sheet1!$B$1:$D$1</c:f>
              <c:strCache>
                <c:ptCount val="3"/>
                <c:pt idx="0">
                  <c:v>Public More Likely to Cooperate</c:v>
                </c:pt>
                <c:pt idx="1">
                  <c:v>Public Less Likely to Cooperate</c:v>
                </c:pt>
                <c:pt idx="2">
                  <c:v>No Difference</c:v>
                </c:pt>
              </c:strCache>
            </c:strRef>
          </c:cat>
          <c:val>
            <c:numRef>
              <c:f>Sheet1!$B$3:$D$3</c:f>
              <c:numCache>
                <c:formatCode>General</c:formatCode>
                <c:ptCount val="3"/>
                <c:pt idx="0">
                  <c:v>59</c:v>
                </c:pt>
                <c:pt idx="1">
                  <c:v>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D0D-4AF0-9E55-4BEB7472D6C0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31727680"/>
        <c:axId val="731728072"/>
      </c:barChart>
      <c:catAx>
        <c:axId val="7317276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50000"/>
                <a:lumOff val="50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728072"/>
        <c:crosses val="autoZero"/>
        <c:auto val="1"/>
        <c:lblAlgn val="ctr"/>
        <c:lblOffset val="100"/>
        <c:noMultiLvlLbl val="0"/>
      </c:catAx>
      <c:valAx>
        <c:axId val="7317280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>
                <a:lumMod val="50000"/>
                <a:lumOff val="50000"/>
              </a:schemeClr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317276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r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EDBE07F-C5C4-493B-9455-13C5880E5A92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F11F9F7-1E53-406B-82E0-CD09725C2CB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pPr>
              <a:defRPr/>
            </a:pPr>
            <a:fld id="{ED8091B6-E1CB-4331-B363-9B5BE81FAA66}" type="datetimeFigureOut">
              <a:rPr lang="en-US" altLang="en-US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590E81F4-FBA9-48BF-8C38-CF2FADBD2FBD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88B08F42-C066-462E-A208-A2F3B59155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116F201-F627-415A-8A08-2588CCB317F0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0CF7C33-A0B3-4E8D-AFF4-F2F2370EC854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4B422C76-45F4-4FC7-8077-9B1A15962AB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422C76-45F4-4FC7-8077-9B1A15962AB0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89864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4B422C76-45F4-4FC7-8077-9B1A15962AB0}" type="slidenum">
              <a:rPr lang="en-US" altLang="en-US" smtClean="0"/>
              <a:pPr/>
              <a:t>14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231521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431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186624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6586140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159073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3891349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8458024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594733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8838214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2806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9F8205-09E3-4447-AEFA-DA288B2A4821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EBBA04-8923-4987-AB7B-E47D6F0F9C5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364958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748405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61654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414838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810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98631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226572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79753830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915845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  <p:sldLayoutId id="2147483676" r:id="rId13"/>
    <p:sldLayoutId id="2147483677" r:id="rId14"/>
    <p:sldLayoutId id="2147483678" r:id="rId15"/>
    <p:sldLayoutId id="2147483679" r:id="rId16"/>
    <p:sldLayoutId id="2147483680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9213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305F668-0401-BAA4-C790-DCC6FA352BFD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0306" y="344489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What is the dependent variable?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21974F61-76A4-4B44-EB8B-926B66085B5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812088" y="2473079"/>
            <a:ext cx="3276600" cy="2341563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Generation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Opinion about border wall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0EEE661-78F6-49DB-B02E-309D9A123424}"/>
              </a:ext>
            </a:extLst>
          </p:cNvPr>
          <p:cNvSpPr/>
          <p:nvPr/>
        </p:nvSpPr>
        <p:spPr>
          <a:xfrm>
            <a:off x="7924800" y="3048000"/>
            <a:ext cx="3429000" cy="1295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1A27CBBF-1A7E-487F-AAA4-6B483E8381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3688" y="1547813"/>
            <a:ext cx="7543800" cy="738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dirty="0">
                <a:latin typeface="+mn-lt"/>
                <a:cs typeface="Times New Roman" panose="02020603050405020304" pitchFamily="18" charset="0"/>
              </a:rPr>
              <a:t>Opinions about a Border Wall with Mexico, by Generation</a:t>
            </a:r>
            <a:endParaRPr lang="en-US" altLang="en-US" sz="2400" dirty="0">
              <a:latin typeface="+mn-lt"/>
            </a:endParaRPr>
          </a:p>
          <a:p>
            <a:pPr>
              <a:defRPr/>
            </a:pPr>
            <a:endParaRPr lang="en-US" altLang="en-US" dirty="0"/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0EF856E1-9AB3-4CD6-A71D-74DAC0663204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71180381"/>
              </p:ext>
            </p:extLst>
          </p:nvPr>
        </p:nvGraphicFramePr>
        <p:xfrm>
          <a:off x="1603376" y="2286000"/>
          <a:ext cx="5943600" cy="372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4CEDDD11-4B5E-B93D-AEAB-CE494A8E2C9A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366147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What is the independent variable?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150D1E61-A796-E307-3FA4-1057F58B91F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316788" y="2611438"/>
            <a:ext cx="3960812" cy="2722562"/>
          </a:xfrm>
        </p:spPr>
        <p:txBody>
          <a:bodyPr>
            <a:noAutofit/>
          </a:bodyPr>
          <a:lstStyle/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Opinion about body cameras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Status as police officer or member of the general public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80E8ED5-9C27-4881-B8C9-E7F7EF69C97C}"/>
              </a:ext>
            </a:extLst>
          </p:cNvPr>
          <p:cNvSpPr/>
          <p:nvPr/>
        </p:nvSpPr>
        <p:spPr>
          <a:xfrm>
            <a:off x="7316788" y="3276600"/>
            <a:ext cx="4265612" cy="12954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99A9617-ECE2-42FC-8C32-64D5E52927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64278" y="1165226"/>
            <a:ext cx="5638800" cy="101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Opinions about Effect of Body Cameras on Cooperation from the Public, among Police Officers and the General Public</a:t>
            </a:r>
            <a:endParaRPr lang="en-US" altLang="en-US" sz="1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A35396A3-04F8-43F6-9F75-3DB33C8C327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84516641"/>
              </p:ext>
            </p:extLst>
          </p:nvPr>
        </p:nvGraphicFramePr>
        <p:xfrm>
          <a:off x="1219200" y="2279082"/>
          <a:ext cx="5983878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AF00C21A-3B38-66CE-DC1E-B0EA6E2701E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693056"/>
            <a:ext cx="9448800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Who is more likely to think that body cameras will make the public more likely to cooperate?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15FDE568-CDD5-18D2-0B21-425F72C49A4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404962" y="3559061"/>
            <a:ext cx="3471048" cy="2341563"/>
          </a:xfrm>
        </p:spPr>
        <p:txBody>
          <a:bodyPr/>
          <a:lstStyle/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Members of the general public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Police officers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0A8E12B-AB11-4C7D-8BB9-70E683CCB5A6}"/>
              </a:ext>
            </a:extLst>
          </p:cNvPr>
          <p:cNvSpPr/>
          <p:nvPr/>
        </p:nvSpPr>
        <p:spPr>
          <a:xfrm>
            <a:off x="7404962" y="3299394"/>
            <a:ext cx="3471048" cy="1139825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AF65C683-A032-4D12-BCDF-7E08D549FB7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04586" y="1896225"/>
            <a:ext cx="7835900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Opinions about Effect of Body Cameras on Cooperation from the Public, among Police Officers and the General Public</a:t>
            </a:r>
            <a:endParaRPr lang="en-US" altLang="en-US" sz="1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6CFDEB40-6B29-4ACB-8BF0-7C8C0F8E55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655494"/>
              </p:ext>
            </p:extLst>
          </p:nvPr>
        </p:nvGraphicFramePr>
        <p:xfrm>
          <a:off x="979714" y="2634343"/>
          <a:ext cx="5983878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31749AFC-D65B-6FE3-495B-2F20EE1F450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366712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Is this a strong relationship?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8ABCB556-BE86-10DD-9FBD-F005A8114E1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924800" y="2895600"/>
            <a:ext cx="3200400" cy="2341563"/>
          </a:xfrm>
        </p:spPr>
        <p:txBody>
          <a:bodyPr>
            <a:noAutofit/>
          </a:bodyPr>
          <a:lstStyle/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No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We cannot assess the strength of the relationship.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723B68A-A209-4235-A7FC-71564B78736D}"/>
              </a:ext>
            </a:extLst>
          </p:cNvPr>
          <p:cNvSpPr/>
          <p:nvPr/>
        </p:nvSpPr>
        <p:spPr>
          <a:xfrm>
            <a:off x="8077200" y="3352800"/>
            <a:ext cx="1752600" cy="56333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1">
            <a:extLst>
              <a:ext uri="{FF2B5EF4-FFF2-40B4-BE49-F238E27FC236}">
                <a16:creationId xmlns:a16="http://schemas.microsoft.com/office/drawing/2014/main" id="{61A3754C-1316-4EC8-9725-9106CFB927E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9143" y="1429682"/>
            <a:ext cx="776648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000" dirty="0">
                <a:latin typeface="+mn-lt"/>
                <a:cs typeface="Times New Roman" panose="02020603050405020304" pitchFamily="18" charset="0"/>
              </a:rPr>
              <a:t>Opinions about Effect of Body Cameras on Cooperation from the Public, among Police Officers and the General Public</a:t>
            </a:r>
            <a:endParaRPr lang="en-US" altLang="en-US" sz="1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7ECCB1A4-1AF6-411F-85E9-431BAC3FDCE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13896980"/>
              </p:ext>
            </p:extLst>
          </p:nvPr>
        </p:nvGraphicFramePr>
        <p:xfrm>
          <a:off x="1600200" y="2137568"/>
          <a:ext cx="6324600" cy="44156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C2B9EE88-8DD9-7085-6D56-9BD912C632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" y="806717"/>
            <a:ext cx="8761413" cy="706964"/>
          </a:xfrm>
        </p:spPr>
        <p:txBody>
          <a:bodyPr>
            <a:normAutofit fontScale="90000"/>
          </a:bodyPr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What is the direction of the relationship?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8D1B362D-0C42-D722-BBF8-59638FB27AB5}"/>
              </a:ext>
            </a:extLst>
          </p:cNvPr>
          <p:cNvSpPr>
            <a:spLocks noGrp="1"/>
          </p:cNvSpPr>
          <p:nvPr>
            <p:ph type="body" sz="half" idx="4294967295"/>
          </p:nvPr>
        </p:nvSpPr>
        <p:spPr>
          <a:xfrm>
            <a:off x="8610600" y="3276600"/>
            <a:ext cx="3097212" cy="2895600"/>
          </a:xfrm>
        </p:spPr>
        <p:txBody>
          <a:bodyPr>
            <a:normAutofit/>
          </a:bodyPr>
          <a:lstStyle/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Positive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Negative</a:t>
            </a:r>
          </a:p>
          <a:p>
            <a:pPr marL="914400" lvl="1" indent="-514350"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>
                <a:ea typeface="ＭＳ Ｐゴシック" panose="020B0600070205080204" pitchFamily="34" charset="-128"/>
              </a:rPr>
              <a:t>We cannot assess the direction of the relationship.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7FC9791-C9E2-410E-8C87-AE5B443CFD6A}"/>
              </a:ext>
            </a:extLst>
          </p:cNvPr>
          <p:cNvSpPr/>
          <p:nvPr/>
        </p:nvSpPr>
        <p:spPr>
          <a:xfrm>
            <a:off x="8714241" y="3103036"/>
            <a:ext cx="2362200" cy="70696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FB17769-6575-6D2C-20CE-BB1D379980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" y="2590801"/>
            <a:ext cx="8001000" cy="29428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461DE4E6-BF69-9062-D180-0267D474BB80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>
                <a:ea typeface="ＭＳ Ｐゴシック" panose="020B0600070205080204" pitchFamily="34" charset="-128"/>
              </a:rPr>
              <a:t>Chapter 3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0108AC49-39FA-375F-F645-1C0FAA4A49B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  <a:ea typeface="ＭＳ Ｐゴシック" panose="020B0600070205080204" pitchFamily="34" charset="-128"/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E3BA7BFF-4CD3-1762-1840-AE357D6FCDD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95501" y="556006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Does the table show row, column, or total percentages?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E7BD96A6-3E82-E569-8F98-BA705B3EA6E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447800" y="4114800"/>
            <a:ext cx="2325688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Row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Column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Total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34E9525-1471-4191-8181-A4C275188A40}"/>
              </a:ext>
            </a:extLst>
          </p:cNvPr>
          <p:cNvSpPr/>
          <p:nvPr/>
        </p:nvSpPr>
        <p:spPr>
          <a:xfrm>
            <a:off x="1447800" y="4790282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60CF0231-6A4F-4CD4-9208-342247E9BB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6110801"/>
              </p:ext>
            </p:extLst>
          </p:nvPr>
        </p:nvGraphicFramePr>
        <p:xfrm>
          <a:off x="1447800" y="1923127"/>
          <a:ext cx="9539399" cy="194494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231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252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29099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97874">
                <a:tc>
                  <a:txBody>
                    <a:bodyPr/>
                    <a:lstStyle/>
                    <a:p>
                      <a:r>
                        <a:rPr lang="en-US" sz="2400" dirty="0"/>
                        <a:t>Prefers to Watch Movies: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Generation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Millennials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82357">
                <a:tc>
                  <a:txBody>
                    <a:bodyPr/>
                    <a:lstStyle/>
                    <a:p>
                      <a:r>
                        <a:rPr lang="en-US" sz="2400" dirty="0"/>
                        <a:t>In theaters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82357">
                <a:tc>
                  <a:txBody>
                    <a:bodyPr/>
                    <a:lstStyle/>
                    <a:p>
                      <a:r>
                        <a:rPr lang="en-US" sz="240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2357">
                <a:tc>
                  <a:txBody>
                    <a:bodyPr/>
                    <a:lstStyle/>
                    <a:p>
                      <a:r>
                        <a:rPr lang="en-US" sz="2400" dirty="0"/>
                        <a:t>Does not watch movies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52646A59-BE88-A000-C4BB-96A879720FE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82688" y="505619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Does the table show row, column, or total percentages?</a:t>
            </a:r>
          </a:p>
        </p:txBody>
      </p:sp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EE940B64-69CA-C266-F26E-1FE14E86A77B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71601" y="4010818"/>
            <a:ext cx="2325688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Row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Column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Total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7338D3D-276D-40A6-8CFB-9720F240D1C6}"/>
              </a:ext>
            </a:extLst>
          </p:cNvPr>
          <p:cNvSpPr/>
          <p:nvPr/>
        </p:nvSpPr>
        <p:spPr>
          <a:xfrm>
            <a:off x="1160917" y="5410200"/>
            <a:ext cx="2536371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D0912EE-CA6D-4944-9C1F-AECBB1E8CD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3242715"/>
              </p:ext>
            </p:extLst>
          </p:nvPr>
        </p:nvGraphicFramePr>
        <p:xfrm>
          <a:off x="1371601" y="1795008"/>
          <a:ext cx="9448800" cy="1981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2920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949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92462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2400" dirty="0"/>
                        <a:t>Prefers to Watch Movies: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Generation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Millennials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8136">
                <a:tc>
                  <a:txBody>
                    <a:bodyPr/>
                    <a:lstStyle/>
                    <a:p>
                      <a:r>
                        <a:rPr lang="en-US" sz="2400" dirty="0"/>
                        <a:t>In theaters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8136">
                <a:tc>
                  <a:txBody>
                    <a:bodyPr/>
                    <a:lstStyle/>
                    <a:p>
                      <a:r>
                        <a:rPr lang="en-US" sz="240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13.5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33400">
                <a:tc>
                  <a:txBody>
                    <a:bodyPr/>
                    <a:lstStyle/>
                    <a:p>
                      <a:r>
                        <a:rPr lang="en-US" sz="2400" dirty="0"/>
                        <a:t>Does not watch movies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2.5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9F94DFC9-11CC-52D8-0CDB-35F5B433AFE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62844" y="532448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Does the table show row, column, or total percentages?</a:t>
            </a:r>
          </a:p>
        </p:txBody>
      </p:sp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A93691CE-1DC5-25D6-B539-5BD323BE665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295400" y="3983989"/>
            <a:ext cx="2325688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Row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Column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Total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8E77F2-3F3F-4D55-8599-132F3270D112}"/>
              </a:ext>
            </a:extLst>
          </p:cNvPr>
          <p:cNvSpPr/>
          <p:nvPr/>
        </p:nvSpPr>
        <p:spPr>
          <a:xfrm>
            <a:off x="1106488" y="3983989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499C0964-88E1-4B07-B599-ACF4674E97D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26232927"/>
              </p:ext>
            </p:extLst>
          </p:nvPr>
        </p:nvGraphicFramePr>
        <p:xfrm>
          <a:off x="1295400" y="1781471"/>
          <a:ext cx="9601200" cy="1920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92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567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85184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33400">
                <a:tc>
                  <a:txBody>
                    <a:bodyPr/>
                    <a:lstStyle/>
                    <a:p>
                      <a:r>
                        <a:rPr lang="en-US" sz="2400" dirty="0"/>
                        <a:t>Prefers to Watch Movies: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Generation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Millennials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/>
                        <a:t>In theaters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80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200">
                <a:tc>
                  <a:txBody>
                    <a:bodyPr/>
                    <a:lstStyle/>
                    <a:p>
                      <a:r>
                        <a:rPr lang="en-US" sz="240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75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25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2439">
                <a:tc>
                  <a:txBody>
                    <a:bodyPr/>
                    <a:lstStyle/>
                    <a:p>
                      <a:r>
                        <a:rPr lang="en-US" sz="2400" dirty="0"/>
                        <a:t>Does not watch movies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C5EF97B7-DA0C-1796-DFA5-BF61E70338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>
                <a:ea typeface="ＭＳ Ｐゴシック" panose="020B0600070205080204" pitchFamily="34" charset="-128"/>
              </a:rPr>
              <a:t>Can we assess the strength of this relationship?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3BB562A3-A045-0A40-B3B7-F4DBC32DBC6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220200" y="3276600"/>
            <a:ext cx="2325687" cy="1523999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A9C918E-3C73-4089-B560-54F20E7F77ED}"/>
              </a:ext>
            </a:extLst>
          </p:cNvPr>
          <p:cNvSpPr/>
          <p:nvPr/>
        </p:nvSpPr>
        <p:spPr>
          <a:xfrm>
            <a:off x="9374187" y="3219448"/>
            <a:ext cx="19050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38199CCA-3E56-48A6-83C4-BD0857DF66A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37885296"/>
              </p:ext>
            </p:extLst>
          </p:nvPr>
        </p:nvGraphicFramePr>
        <p:xfrm>
          <a:off x="704851" y="2971800"/>
          <a:ext cx="8286749" cy="19964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671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438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81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2400" dirty="0"/>
                        <a:t>Prefers to Watch Movies: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Generation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Millennials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221">
                <a:tc>
                  <a:txBody>
                    <a:bodyPr/>
                    <a:lstStyle/>
                    <a:p>
                      <a:r>
                        <a:rPr lang="en-US" sz="2400" dirty="0"/>
                        <a:t>In theaters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221">
                <a:tc>
                  <a:txBody>
                    <a:bodyPr/>
                    <a:lstStyle/>
                    <a:p>
                      <a:r>
                        <a:rPr lang="en-US" sz="240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398">
                <a:tc>
                  <a:txBody>
                    <a:bodyPr/>
                    <a:lstStyle/>
                    <a:p>
                      <a:r>
                        <a:rPr lang="en-US" sz="2400" dirty="0"/>
                        <a:t>Does not watch movies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B7AEDB29-5DE6-69F3-CE3A-F922E22AA5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>
                <a:ea typeface="ＭＳ Ｐゴシック" panose="020B0600070205080204" pitchFamily="34" charset="-128"/>
              </a:rPr>
              <a:t>Can we assess the direction of this relationship?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12B88785-A2C4-F9A5-86F2-FB45141852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93202" y="3200400"/>
            <a:ext cx="2325687" cy="2341563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5D58D03-0889-454C-8AD3-EA0FAECDC7C7}"/>
              </a:ext>
            </a:extLst>
          </p:cNvPr>
          <p:cNvSpPr/>
          <p:nvPr/>
        </p:nvSpPr>
        <p:spPr>
          <a:xfrm>
            <a:off x="9304288" y="3886199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C134FB36-57EB-49CF-9F8F-EE33768EB6B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1622225"/>
              </p:ext>
            </p:extLst>
          </p:nvPr>
        </p:nvGraphicFramePr>
        <p:xfrm>
          <a:off x="685800" y="3048000"/>
          <a:ext cx="8458200" cy="202332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57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6482">
                <a:tc>
                  <a:txBody>
                    <a:bodyPr/>
                    <a:lstStyle/>
                    <a:p>
                      <a:r>
                        <a:rPr lang="en-US" sz="2400" dirty="0"/>
                        <a:t>Prefers to Watch Movies: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Generation Z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aseline="0" dirty="0"/>
                        <a:t> </a:t>
                      </a:r>
                      <a:r>
                        <a:rPr lang="en-US" sz="2400" dirty="0"/>
                        <a:t>Millennials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61221">
                <a:tc>
                  <a:txBody>
                    <a:bodyPr/>
                    <a:lstStyle/>
                    <a:p>
                      <a:r>
                        <a:rPr lang="en-US" sz="2400" dirty="0"/>
                        <a:t>In theaters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30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50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61221">
                <a:tc>
                  <a:txBody>
                    <a:bodyPr/>
                    <a:lstStyle/>
                    <a:p>
                      <a:r>
                        <a:rPr lang="en-US" sz="2400" dirty="0"/>
                        <a:t>Online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40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64398">
                <a:tc>
                  <a:txBody>
                    <a:bodyPr/>
                    <a:lstStyle/>
                    <a:p>
                      <a:r>
                        <a:rPr lang="en-US" sz="2400" dirty="0"/>
                        <a:t>Does not watch movies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10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609200D4-34A5-FA2C-B2D7-2FA6B52F0ED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143000" y="636587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bg2">
                    <a:lumMod val="25000"/>
                  </a:schemeClr>
                </a:solidFill>
                <a:ea typeface="ＭＳ Ｐゴシック" panose="020B0600070205080204" pitchFamily="34" charset="-128"/>
              </a:rPr>
              <a:t>Can we assess the direction of this relationship?</a:t>
            </a:r>
          </a:p>
        </p:txBody>
      </p:sp>
      <p:sp>
        <p:nvSpPr>
          <p:cNvPr id="9219" name="Content Placeholder 2">
            <a:extLst>
              <a:ext uri="{FF2B5EF4-FFF2-40B4-BE49-F238E27FC236}">
                <a16:creationId xmlns:a16="http://schemas.microsoft.com/office/drawing/2014/main" id="{05FDF219-8A7E-5E8F-971C-5AFDF50B1CA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029732" y="4876800"/>
            <a:ext cx="2325688" cy="2341562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Yes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No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4817A2F-00AA-4A73-9259-9A41510B73B5}"/>
              </a:ext>
            </a:extLst>
          </p:cNvPr>
          <p:cNvSpPr/>
          <p:nvPr/>
        </p:nvSpPr>
        <p:spPr>
          <a:xfrm>
            <a:off x="1935276" y="5535613"/>
            <a:ext cx="2420144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37786486-AFE4-4895-9B85-55A7A82D34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3526899"/>
              </p:ext>
            </p:extLst>
          </p:nvPr>
        </p:nvGraphicFramePr>
        <p:xfrm>
          <a:off x="2057400" y="2726531"/>
          <a:ext cx="7543800" cy="1847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9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0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4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Men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</a:rPr>
                        <a:t>Women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Total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5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White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45.5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50.0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46.7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4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Black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54.5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50.0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53.3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Total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ABF1606C-4887-4CFF-9ADD-41DB6586F548}"/>
              </a:ext>
            </a:extLst>
          </p:cNvPr>
          <p:cNvSpPr>
            <a:spLocks noChangeArrowheads="1"/>
          </p:cNvSpPr>
          <p:nvPr/>
        </p:nvSpPr>
        <p:spPr bwMode="auto">
          <a:xfrm>
            <a:off x="2057400" y="1828800"/>
            <a:ext cx="754380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dirty="0">
                <a:latin typeface="+mn-lt"/>
                <a:cs typeface="Times New Roman" panose="02020603050405020304" pitchFamily="18" charset="0"/>
              </a:rPr>
              <a:t>Men and Women Festival Headliners, by Race, </a:t>
            </a:r>
          </a:p>
          <a:p>
            <a:pPr>
              <a:defRPr/>
            </a:pPr>
            <a:r>
              <a:rPr lang="en-US" altLang="en-US" sz="2400" dirty="0">
                <a:latin typeface="+mn-lt"/>
                <a:cs typeface="Times New Roman" panose="02020603050405020304" pitchFamily="18" charset="0"/>
              </a:rPr>
              <a:t>Column Percentages</a:t>
            </a:r>
            <a:endParaRPr lang="en-US" altLang="en-US" sz="2400" dirty="0">
              <a:latin typeface="+mn-lt"/>
            </a:endParaRP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59EA1DAC-6268-2FF6-CAB3-7C950060DF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34809" y="906164"/>
            <a:ext cx="8761413" cy="706964"/>
          </a:xfrm>
        </p:spPr>
        <p:txBody>
          <a:bodyPr/>
          <a:lstStyle/>
          <a:p>
            <a:pPr algn="l"/>
            <a:r>
              <a:rPr lang="en-US" altLang="en-US" sz="3600" dirty="0">
                <a:ea typeface="ＭＳ Ｐゴシック" panose="020B0600070205080204" pitchFamily="34" charset="-128"/>
              </a:rPr>
              <a:t>What is the dependent variable?</a:t>
            </a:r>
          </a:p>
        </p:txBody>
      </p:sp>
      <p:sp>
        <p:nvSpPr>
          <p:cNvPr id="10243" name="Content Placeholder 2">
            <a:extLst>
              <a:ext uri="{FF2B5EF4-FFF2-40B4-BE49-F238E27FC236}">
                <a16:creationId xmlns:a16="http://schemas.microsoft.com/office/drawing/2014/main" id="{F3528B66-5EC6-E4CF-0A68-35747D70084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180741" y="3429000"/>
            <a:ext cx="2325688" cy="2341562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Race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>
                <a:ea typeface="ＭＳ Ｐゴシック" panose="020B0600070205080204" pitchFamily="34" charset="-128"/>
              </a:rPr>
              <a:t>Gender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843E52B0-4E07-4DA6-9FE1-7B2AD59DB9B0}"/>
              </a:ext>
            </a:extLst>
          </p:cNvPr>
          <p:cNvSpPr/>
          <p:nvPr/>
        </p:nvSpPr>
        <p:spPr>
          <a:xfrm>
            <a:off x="9296400" y="3392260"/>
            <a:ext cx="20574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9A2BC183-74D3-4AAA-A875-48FD785F92C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73794144"/>
              </p:ext>
            </p:extLst>
          </p:nvPr>
        </p:nvGraphicFramePr>
        <p:xfrm>
          <a:off x="1295400" y="3429000"/>
          <a:ext cx="7543800" cy="184785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63713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3027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978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3661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2087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endParaRPr lang="en-US" sz="2400" dirty="0">
                        <a:effectLst/>
                        <a:latin typeface="+mn-lt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Men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>
                          <a:effectLst/>
                          <a:latin typeface="+mn-lt"/>
                        </a:rPr>
                        <a:t>Women</a:t>
                      </a:r>
                      <a:endParaRPr lang="en-US" sz="240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Total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8538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White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45.5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50.0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46.7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746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Black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54.5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50.0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53.3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7097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Total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 </a:t>
                      </a:r>
                      <a:endParaRPr lang="en-US" sz="2400" dirty="0">
                        <a:effectLst/>
                        <a:latin typeface="+mn-lt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tabLst>
                          <a:tab pos="457200" algn="dec"/>
                        </a:tabLst>
                      </a:pPr>
                      <a:r>
                        <a:rPr lang="en-US" sz="2400" dirty="0">
                          <a:effectLst/>
                          <a:latin typeface="+mn-lt"/>
                        </a:rPr>
                        <a:t>100.0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5" name="Rectangle 1">
            <a:extLst>
              <a:ext uri="{FF2B5EF4-FFF2-40B4-BE49-F238E27FC236}">
                <a16:creationId xmlns:a16="http://schemas.microsoft.com/office/drawing/2014/main" id="{2DD7E9CF-BB02-486B-A21A-DE57553D1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295400" y="2554515"/>
            <a:ext cx="7543800" cy="1108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1pPr>
            <a:lvl2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2pPr>
            <a:lvl3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3pPr>
            <a:lvl4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4pPr>
            <a:lvl5pPr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457200" algn="dec"/>
              </a:tabLst>
              <a:defRPr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defRPr/>
            </a:pPr>
            <a:r>
              <a:rPr lang="en-US" altLang="en-US" sz="2400" dirty="0">
                <a:latin typeface="+mj-lt"/>
                <a:cs typeface="Times New Roman" panose="02020603050405020304" pitchFamily="18" charset="0"/>
              </a:rPr>
              <a:t>Men and Women Festival Headliners, by Race, </a:t>
            </a:r>
          </a:p>
          <a:p>
            <a:pPr>
              <a:defRPr/>
            </a:pPr>
            <a:r>
              <a:rPr lang="en-US" altLang="en-US" sz="2400" dirty="0">
                <a:latin typeface="+mj-lt"/>
                <a:cs typeface="Times New Roman" panose="02020603050405020304" pitchFamily="18" charset="0"/>
              </a:rPr>
              <a:t>Column Percentages</a:t>
            </a:r>
            <a:endParaRPr lang="en-US" altLang="en-US" sz="2400" dirty="0">
              <a:latin typeface="+mj-lt"/>
            </a:endParaRPr>
          </a:p>
          <a:p>
            <a:pPr>
              <a:defRPr/>
            </a:pP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331</TotalTime>
  <Words>433</Words>
  <Application>Microsoft Office PowerPoint</Application>
  <PresentationFormat>Widescreen</PresentationFormat>
  <Paragraphs>150</Paragraphs>
  <Slides>14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ＭＳ Ｐゴシック</vt:lpstr>
      <vt:lpstr>Calibri</vt:lpstr>
      <vt:lpstr>Times New Roman</vt:lpstr>
      <vt:lpstr>Ion Boardroom</vt:lpstr>
      <vt:lpstr>Statistics for Social Understanding, Second Edition</vt:lpstr>
      <vt:lpstr>Chapter 3</vt:lpstr>
      <vt:lpstr>Does the table show row, column, or total percentages?</vt:lpstr>
      <vt:lpstr>Does the table show row, column, or total percentages?</vt:lpstr>
      <vt:lpstr>Does the table show row, column, or total percentages?</vt:lpstr>
      <vt:lpstr>Can we assess the strength of this relationship?</vt:lpstr>
      <vt:lpstr>Can we assess the direction of this relationship?</vt:lpstr>
      <vt:lpstr>Can we assess the direction of this relationship?</vt:lpstr>
      <vt:lpstr>What is the dependent variable?</vt:lpstr>
      <vt:lpstr>What is the dependent variable?</vt:lpstr>
      <vt:lpstr>What is the independent variable?</vt:lpstr>
      <vt:lpstr>Who is more likely to think that body cameras will make the public more likely to cooperate?</vt:lpstr>
      <vt:lpstr>Is this a strong relationship?</vt:lpstr>
      <vt:lpstr>What is the direction of the relationship?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60</cp:revision>
  <dcterms:created xsi:type="dcterms:W3CDTF">2012-02-08T19:26:01Z</dcterms:created>
  <dcterms:modified xsi:type="dcterms:W3CDTF">2024-07-19T20:57:27Z</dcterms:modified>
</cp:coreProperties>
</file>